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96" autoAdjust="0"/>
  </p:normalViewPr>
  <p:slideViewPr>
    <p:cSldViewPr snapToGrid="0" showGuides="1">
      <p:cViewPr>
        <p:scale>
          <a:sx n="60" d="100"/>
          <a:sy n="60" d="100"/>
        </p:scale>
        <p:origin x="-99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7DC4D-1EA0-4D68-B487-3F7AFE4825BB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DC37C-D837-4595-A15F-550B87AB8A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674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DC37C-D837-4595-A15F-550B87AB8A3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595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DC37C-D837-4595-A15F-550B87AB8A3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4458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945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7995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229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81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835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942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159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868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2947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003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9062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000FA-74FE-4012-9EE1-0A478DB169EF}" type="datetimeFigureOut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7ED55-B729-4701-BD6C-11C6472C9E0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8" name="Picture 4" descr="https://www.astate.edu/dotAsset/9789b1b5-476d-458b-9875-da4be7d229f5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6215063"/>
            <a:ext cx="2286000" cy="613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11205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pjpn3rtvZAhVBY6wKHSECCX0QjRwIBg&amp;url=https%3A%2F%2Fkirstynwright17754103.wordpress.com%2F2015%2F06%2F01%2Fbecoming-a-digital-teacher%2F&amp;psig=AOvVaw0ppen_cQQkpd58vxnFUNlu&amp;ust=1520551729680198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3894"/>
            <a:ext cx="12192000" cy="646331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Performance of Project-Based Effective Learning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648" y="6353502"/>
            <a:ext cx="12178352" cy="646331"/>
          </a:xfrm>
          <a:prstGeom prst="rect">
            <a:avLst/>
          </a:prstGeom>
          <a:noFill/>
          <a:ln w="19050">
            <a:solidFill>
              <a:schemeClr val="bg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Investigator: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Zahid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Hossain, P.E.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Civil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8" name="AutoShape 4" descr="Image result for transportation safety"/>
          <p:cNvSpPr>
            <a:spLocks noChangeAspect="1" noChangeArrowheads="1"/>
          </p:cNvSpPr>
          <p:nvPr/>
        </p:nvSpPr>
        <p:spPr bwMode="auto">
          <a:xfrm>
            <a:off x="0" y="-136525"/>
            <a:ext cx="1162050" cy="1162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5448" y="1072054"/>
            <a:ext cx="3184635" cy="4319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81822" y="3594537"/>
            <a:ext cx="3286937" cy="1702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88481" y="1108272"/>
            <a:ext cx="3232981" cy="191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0647680" y="2057225"/>
            <a:ext cx="1544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Pre-test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69555" y="4078715"/>
            <a:ext cx="141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Post-test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2515" y="1291162"/>
            <a:ext cx="1934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rabicPlain" startAt="28"/>
            </a:pPr>
            <a:r>
              <a:rPr lang="en-US" sz="2400" b="1" dirty="0" smtClean="0">
                <a:solidFill>
                  <a:srgbClr val="FFFF00"/>
                </a:solidFill>
              </a:rPr>
              <a:t>Questions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 rot="10800000">
            <a:off x="6255056" y="2178794"/>
            <a:ext cx="640080" cy="467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Left Arrow 13"/>
          <p:cNvSpPr/>
          <p:nvPr/>
        </p:nvSpPr>
        <p:spPr>
          <a:xfrm rot="10800000">
            <a:off x="6205308" y="3769360"/>
            <a:ext cx="731520" cy="467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52248" y="1007242"/>
            <a:ext cx="2301765" cy="452431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FF00"/>
                </a:solidFill>
              </a:rPr>
              <a:t> Roadway </a:t>
            </a:r>
            <a:r>
              <a:rPr lang="en-US" sz="2400" b="1" dirty="0" smtClean="0">
                <a:solidFill>
                  <a:srgbClr val="FFFF00"/>
                </a:solidFill>
              </a:rPr>
              <a:t>Safety Problem</a:t>
            </a: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FF00"/>
                </a:solidFill>
              </a:rPr>
              <a:t> 43 </a:t>
            </a:r>
            <a:r>
              <a:rPr lang="en-US" sz="2400" b="1" dirty="0" smtClean="0">
                <a:solidFill>
                  <a:srgbClr val="FFFF00"/>
                </a:solidFill>
              </a:rPr>
              <a:t>Students</a:t>
            </a: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FF00"/>
                </a:solidFill>
              </a:rPr>
              <a:t> 2/3 </a:t>
            </a:r>
            <a:r>
              <a:rPr lang="en-US" sz="2400" b="1" dirty="0" smtClean="0">
                <a:solidFill>
                  <a:srgbClr val="FFFF00"/>
                </a:solidFill>
              </a:rPr>
              <a:t>P</a:t>
            </a:r>
            <a:r>
              <a:rPr lang="en-US" sz="2400" b="1" dirty="0" smtClean="0">
                <a:solidFill>
                  <a:srgbClr val="FFFF00"/>
                </a:solidFill>
              </a:rPr>
              <a:t>ersons </a:t>
            </a:r>
            <a:r>
              <a:rPr lang="en-US" sz="2400" b="1" dirty="0" smtClean="0">
                <a:solidFill>
                  <a:srgbClr val="FFFF00"/>
                </a:solidFill>
              </a:rPr>
              <a:t>G</a:t>
            </a:r>
            <a:r>
              <a:rPr lang="en-US" sz="2400" b="1" dirty="0" smtClean="0">
                <a:solidFill>
                  <a:srgbClr val="FFFF00"/>
                </a:solidFill>
              </a:rPr>
              <a:t>roup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FF00"/>
                </a:solidFill>
              </a:rPr>
              <a:t> 8 </a:t>
            </a:r>
            <a:r>
              <a:rPr lang="en-US" sz="2400" b="1" dirty="0" smtClean="0">
                <a:solidFill>
                  <a:srgbClr val="FFFF00"/>
                </a:solidFill>
              </a:rPr>
              <a:t>Elementary Schools  in/around </a:t>
            </a:r>
            <a:r>
              <a:rPr lang="en-US" sz="2400" b="1" dirty="0" smtClean="0">
                <a:solidFill>
                  <a:srgbClr val="FFFF00"/>
                </a:solidFill>
              </a:rPr>
              <a:t>Jonesboro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6" name="Left Arrow 15"/>
          <p:cNvSpPr/>
          <p:nvPr/>
        </p:nvSpPr>
        <p:spPr>
          <a:xfrm rot="10800000">
            <a:off x="10101491" y="2063181"/>
            <a:ext cx="571763" cy="467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Left Arrow 16"/>
          <p:cNvSpPr/>
          <p:nvPr/>
        </p:nvSpPr>
        <p:spPr>
          <a:xfrm rot="10800000">
            <a:off x="10175063" y="4060147"/>
            <a:ext cx="450895" cy="467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Left Arrow 17"/>
          <p:cNvSpPr/>
          <p:nvPr/>
        </p:nvSpPr>
        <p:spPr>
          <a:xfrm rot="10800000">
            <a:off x="2504616" y="2919774"/>
            <a:ext cx="548640" cy="467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0" y="5218387"/>
            <a:ext cx="3168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Active Learning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9186" y="5740590"/>
            <a:ext cx="12002814" cy="71241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Hypothesis: Students</a:t>
            </a:r>
            <a:r>
              <a:rPr lang="en-US" sz="2400" b="1" dirty="0">
                <a:solidFill>
                  <a:srgbClr val="FFFF00"/>
                </a:solidFill>
                <a:cs typeface="Times New Roman" panose="02020603050405020304" pitchFamily="18" charset="0"/>
              </a:rPr>
              <a:t>’ learning 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is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expected </a:t>
            </a:r>
            <a:r>
              <a:rPr lang="en-US" sz="2400" b="1" dirty="0">
                <a:solidFill>
                  <a:srgbClr val="FFFF00"/>
                </a:solidFill>
                <a:cs typeface="Times New Roman" panose="02020603050405020304" pitchFamily="18" charset="0"/>
              </a:rPr>
              <a:t>to improve through 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collaborative environment </a:t>
            </a:r>
            <a:endParaRPr lang="en-US" sz="2400" b="1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 marL="457200" indent="-457200" algn="ctr"/>
            <a:endParaRPr lang="en-US" sz="2400" b="1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21214" y="2974428"/>
            <a:ext cx="3410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Traditional  Learning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667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559" y="2017986"/>
            <a:ext cx="6353503" cy="37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45440" y="348621"/>
            <a:ext cx="11846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Objectives: 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Analyze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data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using Bloom’s Taxonomy (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Memorize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Understand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Analyze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,  and 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Apply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Use students’ reports to assess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ABET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Outcome No. 4. </a:t>
            </a:r>
            <a:r>
              <a:rPr lang="en-US" sz="2400" i="1" u="sng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Students should be able to identify, formulate and solve engineering problems </a:t>
            </a:r>
            <a:endParaRPr lang="en-US" sz="2400" i="1" u="sng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098" name="Picture 2" descr="Image result for Bloom taxonomy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73311" y="2002222"/>
            <a:ext cx="4619296" cy="367357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378262" y="5624928"/>
            <a:ext cx="40990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Bloom’s </a:t>
            </a:r>
            <a:r>
              <a:rPr lang="en-US" sz="28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Taxonomy 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423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536" y="34581"/>
            <a:ext cx="11978640" cy="646331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162" y="738504"/>
            <a:ext cx="5344128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468" y="3625850"/>
            <a:ext cx="5316822" cy="279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12524" y="699990"/>
            <a:ext cx="6353504" cy="6129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defTabSz="3686861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Students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’ learning improved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in most questions- </a:t>
            </a:r>
            <a:r>
              <a:rPr lang="en-US" sz="2400" b="1" u="sng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Hypothesis is true</a:t>
            </a:r>
            <a:endParaRPr lang="en-US" sz="2400" b="1" u="sng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 marL="685800" indent="-685800" defTabSz="3686861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Per Bloom’s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Taxonomy</a:t>
            </a:r>
          </a:p>
          <a:p>
            <a:pPr marL="1143000" lvl="1" indent="-685800" defTabSz="368686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Students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’ learning increased in all four learning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categories</a:t>
            </a:r>
          </a:p>
          <a:p>
            <a:pPr marL="1143000" lvl="1" indent="-685800" defTabSz="368686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Significant increase in </a:t>
            </a:r>
            <a:r>
              <a:rPr lang="en-US" sz="2400" b="1" u="sng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Remember, Understand </a:t>
            </a:r>
            <a:r>
              <a:rPr lang="en-US" sz="2400" b="1" u="sng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and </a:t>
            </a:r>
            <a:r>
              <a:rPr lang="en-US" sz="2400" b="1" u="sng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Apply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questions</a:t>
            </a:r>
          </a:p>
          <a:p>
            <a:pPr marL="1143000" lvl="1" indent="-685800" defTabSz="368686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Slight increase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in </a:t>
            </a:r>
            <a:r>
              <a:rPr lang="en-US" sz="2400" b="1" u="sng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Analyze</a:t>
            </a: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questions.</a:t>
            </a:r>
          </a:p>
          <a:p>
            <a:pPr marL="1143000" lvl="1" indent="-685800" defTabSz="368686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Learning did not vary significantly (@95% confidence) between groups.</a:t>
            </a:r>
            <a:endParaRPr lang="en-US" sz="2400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b="1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7972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4897" y="2617076"/>
            <a:ext cx="4063935" cy="305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755226" y="807459"/>
            <a:ext cx="92175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Acknowledgments: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A-State Office of the Assessment Program for the Mini grant</a:t>
            </a:r>
            <a:endParaRPr lang="en-US" sz="24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Transportation classes and former GA (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Shahriar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Alam</a:t>
            </a:r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</TotalTime>
  <Words>174</Words>
  <Application>Microsoft Office PowerPoint</Application>
  <PresentationFormat>Custom</PresentationFormat>
  <Paragraphs>32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Shahriar Alam</dc:creator>
  <cp:lastModifiedBy>ZH</cp:lastModifiedBy>
  <cp:revision>31</cp:revision>
  <dcterms:created xsi:type="dcterms:W3CDTF">2016-10-15T04:59:33Z</dcterms:created>
  <dcterms:modified xsi:type="dcterms:W3CDTF">2018-03-07T23:51:48Z</dcterms:modified>
</cp:coreProperties>
</file>